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591" r:id="rId3"/>
    <p:sldId id="507" r:id="rId4"/>
    <p:sldId id="523" r:id="rId5"/>
    <p:sldId id="593" r:id="rId6"/>
    <p:sldId id="596" r:id="rId7"/>
    <p:sldId id="595" r:id="rId8"/>
    <p:sldId id="594" r:id="rId9"/>
    <p:sldId id="59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43"/>
    <p:restoredTop sz="92197"/>
  </p:normalViewPr>
  <p:slideViewPr>
    <p:cSldViewPr snapToGrid="0" snapToObjects="1">
      <p:cViewPr>
        <p:scale>
          <a:sx n="119" d="100"/>
          <a:sy n="119" d="100"/>
        </p:scale>
        <p:origin x="87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tiff>
</file>

<file path=ppt/media/image2.jpeg>
</file>

<file path=ppt/media/image3.tiff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94BF3-6A15-1649-9DA1-EF9B14950B90}" type="datetimeFigureOut">
              <a:rPr lang="en-US" smtClean="0"/>
              <a:t>1/14/19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B244A2-E27B-0A4E-9EB3-FD9C8264B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79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2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3569915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4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4603737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5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2394963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B51CA-69FC-6649-8254-54C2B7DFABF9}" type="slidenum">
              <a:rPr lang="fr-CA" altLang="en-US" smtClean="0"/>
              <a:pPr/>
              <a:t>8</a:t>
            </a:fld>
            <a:endParaRPr lang="fr-CA" altLang="en-US"/>
          </a:p>
        </p:txBody>
      </p:sp>
    </p:spTree>
    <p:extLst>
      <p:ext uri="{BB962C8B-B14F-4D97-AF65-F5344CB8AC3E}">
        <p14:creationId xmlns:p14="http://schemas.microsoft.com/office/powerpoint/2010/main" val="412216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609667" y="-123610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491937" y="1414793"/>
            <a:ext cx="11208260" cy="4753436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○"/>
              <a:defRPr sz="28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990600" lvl="2" indent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Hello</a:t>
            </a:r>
          </a:p>
          <a:p>
            <a:pPr lvl="2"/>
            <a:r>
              <a:rPr lang="en-US" dirty="0"/>
              <a:t>there</a:t>
            </a:r>
          </a:p>
        </p:txBody>
      </p:sp>
      <p:sp>
        <p:nvSpPr>
          <p:cNvPr id="37" name="Google Shape;37;p7"/>
          <p:cNvSpPr/>
          <p:nvPr/>
        </p:nvSpPr>
        <p:spPr>
          <a:xfrm>
            <a:off x="0" y="784318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09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- Gold">
  <p:cSld name="Title + 1 column - Gold">
    <p:bg>
      <p:bgPr>
        <a:solidFill>
          <a:srgbClr val="ED9E46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5" name="Google Shape;65;p13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5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- Gold">
  <p:cSld name="Title + 2 columns - Gold">
    <p:bg>
      <p:bgPr>
        <a:solidFill>
          <a:srgbClr val="ED9E46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609600" y="2469613"/>
            <a:ext cx="4748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2"/>
          </p:nvPr>
        </p:nvSpPr>
        <p:spPr>
          <a:xfrm>
            <a:off x="6841425" y="2469500"/>
            <a:ext cx="4800000" cy="4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○"/>
              <a:defRPr sz="24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Google Shape;71;p14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2" name="Google Shape;72;p1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262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 - Gold">
  <p:cSld name="Title + 3 columns - Gold">
    <p:bg>
      <p:bgPr>
        <a:solidFill>
          <a:srgbClr val="ED9E46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" name="Google Shape;77;p15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Google Shape;78;p15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625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- Gold">
  <p:cSld name="Title only - Gold">
    <p:bg>
      <p:bgPr>
        <a:solidFill>
          <a:srgbClr val="ED9E46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73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- Gold">
  <p:cSld name="Caption - Gold">
    <p:bg>
      <p:bgPr>
        <a:solidFill>
          <a:srgbClr val="ED9E46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6" name="Google Shape;86;p17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78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Gold">
  <p:cSld name="Blank - Gold">
    <p:bg>
      <p:bgPr>
        <a:solidFill>
          <a:srgbClr val="ED9E4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68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B8706-F339-874E-AF1C-6A4FB3BC3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A99F66-9F18-434C-AD01-C29C70D98A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D2A59-7A43-C144-A3CD-C2C019170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2A96BB-FA8B-824C-916B-1815819A18CD}" type="datetimeFigureOut">
              <a:rPr lang="en-US" smtClean="0"/>
              <a:t>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D2AA9-C551-9F4F-BD6B-36AF3E32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34252-53E2-0744-A1D0-52DD0C35E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6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descr="&quot;&quot;"/>
          <p:cNvSpPr/>
          <p:nvPr userDrawn="1"/>
        </p:nvSpPr>
        <p:spPr>
          <a:xfrm rot="16200000">
            <a:off x="5029200" y="-3048000"/>
            <a:ext cx="2133600" cy="12192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en-US" altLang="en-US">
              <a:solidFill>
                <a:srgbClr val="FFFFFF"/>
              </a:solidFill>
            </a:endParaRPr>
          </a:p>
        </p:txBody>
      </p:sp>
      <p:pic>
        <p:nvPicPr>
          <p:cNvPr id="5" name="Picture 9" descr="Logo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518" y="5954713"/>
            <a:ext cx="2408767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400" y="2286000"/>
            <a:ext cx="10871200" cy="1524000"/>
          </a:xfrm>
        </p:spPr>
        <p:txBody>
          <a:bodyPr>
            <a:normAutofit/>
          </a:bodyPr>
          <a:lstStyle>
            <a:lvl1pPr algn="ctr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4267200"/>
            <a:ext cx="10871200" cy="749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938140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19403" y="1196752"/>
            <a:ext cx="10915651" cy="0"/>
          </a:xfrm>
          <a:prstGeom prst="line">
            <a:avLst/>
          </a:prstGeom>
          <a:ln w="15875">
            <a:solidFill>
              <a:srgbClr val="D01E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" y="1600200"/>
            <a:ext cx="11176000" cy="4343400"/>
          </a:xfrm>
        </p:spPr>
        <p:txBody>
          <a:bodyPr/>
          <a:lstStyle>
            <a:lvl1pPr>
              <a:defRPr sz="2400"/>
            </a:lvl1pPr>
            <a:lvl2pPr marL="742950" indent="-285750">
              <a:buFont typeface="Arial" panose="020B0604020202020204" pitchFamily="34" charset="0"/>
              <a:buChar char="−"/>
              <a:defRPr sz="22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Courier New" panose="02070309020205020404" pitchFamily="49" charset="0"/>
              <a:buChar char="o"/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494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Teal">
  <p:cSld name="Subtitle - Teal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924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 - Gold">
  <p:cSld name="Subtitle - Gold">
    <p:bg>
      <p:bgPr>
        <a:solidFill>
          <a:srgbClr val="ED9E46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ctrTitle"/>
          </p:nvPr>
        </p:nvSpPr>
        <p:spPr>
          <a:xfrm>
            <a:off x="754367" y="2111125"/>
            <a:ext cx="801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642233" y="4658725"/>
            <a:ext cx="8124800" cy="1092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ontserrat"/>
              <a:buNone/>
              <a:defRPr sz="3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774733" y="4074025"/>
            <a:ext cx="80224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828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Teal">
  <p:cSld name="Quote - Teal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Google Shape;24;p5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" name="Google Shape;25;p5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" name="Google Shape;26;p5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65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Gold">
  <p:cSld name="Quote - Gold">
    <p:bg>
      <p:bgPr>
        <a:solidFill>
          <a:srgbClr val="ED9E46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2018400" y="2882400"/>
            <a:ext cx="81552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○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Google Shape;30;p6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endParaRPr sz="9600" b="1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2" name="Google Shape;32;p6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98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1"/>
          </p:nvPr>
        </p:nvSpPr>
        <p:spPr>
          <a:xfrm>
            <a:off x="530100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301988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3"/>
          </p:nvPr>
        </p:nvSpPr>
        <p:spPr>
          <a:xfrm>
            <a:off x="8073877" y="2461850"/>
            <a:ext cx="3588000" cy="3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1pPr>
            <a:lvl2pPr marL="914400" lvl="1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Google Shape;50;p9"/>
          <p:cNvSpPr/>
          <p:nvPr/>
        </p:nvSpPr>
        <p:spPr>
          <a:xfrm>
            <a:off x="0" y="1490900"/>
            <a:ext cx="550400" cy="3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6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609600" y="368225"/>
            <a:ext cx="10972800" cy="764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3445700" y="608747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73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784933" y="5875075"/>
            <a:ext cx="10622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8" name="Google Shape;58;p11"/>
          <p:cNvSpPr/>
          <p:nvPr/>
        </p:nvSpPr>
        <p:spPr>
          <a:xfrm>
            <a:off x="3445700" y="602225"/>
            <a:ext cx="5328000" cy="1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4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63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AFD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596826"/>
            <a:ext cx="10972800" cy="1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sz="3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49267" y="2507725"/>
            <a:ext cx="10693600" cy="3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Open Sans"/>
              <a:buChar char="○"/>
              <a:defRPr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●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Open Sans"/>
              <a:buChar char="■"/>
              <a:defRPr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●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○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Open Sans"/>
              <a:buChar char="■"/>
              <a:defRPr sz="1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409033" y="6471400"/>
            <a:ext cx="731600" cy="3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8C0DCF0F-2745-A14D-A847-37620329411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FFBCE-4218-A642-B16A-42E7D6539D95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8866908" y="6218440"/>
            <a:ext cx="2426277" cy="50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1188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2" r:id="rId2"/>
    <p:sldLayoutId id="2147483663" r:id="rId3"/>
    <p:sldLayoutId id="2147483664" r:id="rId4"/>
    <p:sldLayoutId id="2147483665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13BDC-4D21-E741-B150-F1C46BEA8D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5854" y="609744"/>
            <a:ext cx="10931236" cy="3865273"/>
          </a:xfrm>
        </p:spPr>
        <p:txBody>
          <a:bodyPr/>
          <a:lstStyle/>
          <a:p>
            <a:r>
              <a:rPr lang="en-US" dirty="0"/>
              <a:t>HTTP &amp; APIs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A24E4D-2C6E-E640-B9A5-2F1D433D4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0145" y="4187463"/>
            <a:ext cx="9144000" cy="165576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928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US" b="1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Web Server vs Web Client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Client/Server Model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TCP/IP Suite of Protocols 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HTTP Fundamentals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DNS Service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Request / Response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200 vs 404 vs 500 (Common status codes)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API endpoints</a:t>
            </a:r>
          </a:p>
          <a:p>
            <a:pPr marL="10096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Query string </a:t>
            </a:r>
            <a:r>
              <a:rPr lang="en-US" dirty="0" err="1"/>
              <a:t>params</a:t>
            </a:r>
            <a:endParaRPr lang="en-US" dirty="0"/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JSON</a:t>
            </a:r>
          </a:p>
          <a:p>
            <a:pPr marL="5524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Simple node HTTP Client example (live coding exercise)</a:t>
            </a:r>
          </a:p>
        </p:txBody>
      </p:sp>
    </p:spTree>
    <p:extLst>
      <p:ext uri="{BB962C8B-B14F-4D97-AF65-F5344CB8AC3E}">
        <p14:creationId xmlns:p14="http://schemas.microsoft.com/office/powerpoint/2010/main" val="2916020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1. Web Server vs Web Client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65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Web Server vs Web Client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160997-CE25-2846-9664-0625A2216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814" y="1305590"/>
            <a:ext cx="9787776" cy="472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971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Web Server vs Web Client</a:t>
            </a:r>
            <a:endParaRPr lang="en-US" b="1" dirty="0"/>
          </a:p>
        </p:txBody>
      </p:sp>
      <p:pic>
        <p:nvPicPr>
          <p:cNvPr id="5" name="Picture 2" descr="https://lh4.googleusercontent.com/I4-JrvBLtsYW2iGYp30pwz8zZsDuWa4FjBYONTGNrumHH2tA8PsZ5wfqKjbqC6ZbZRE9mHMLKMnmZtrWRg2-UGLusCRJXePoY7nVP-CPvDOCUsSZKgcw_36SjRFL7eRDZ_OYVXAP">
            <a:extLst>
              <a:ext uri="{FF2B5EF4-FFF2-40B4-BE49-F238E27FC236}">
                <a16:creationId xmlns:a16="http://schemas.microsoft.com/office/drawing/2014/main" id="{12C38210-02F7-8D45-B50D-56AE045561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6" t="3807" r="9392" b="9275"/>
          <a:stretch/>
        </p:blipFill>
        <p:spPr bwMode="auto">
          <a:xfrm>
            <a:off x="211239" y="2768236"/>
            <a:ext cx="6261596" cy="3867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https://lh3.googleusercontent.com/8Wj79MzrOqGXk8dtR5PIZRCVbXqJi4KhJOTG3MZdOoTGxDpZSXttUQS2rBhGLqSle7O3Vzfttc3wPjoqycoIBEHOhwd9VrnJhsusg90sKqMDmMmBe6YgsAZoWngGiom4UAWuRlL5">
            <a:extLst>
              <a:ext uri="{FF2B5EF4-FFF2-40B4-BE49-F238E27FC236}">
                <a16:creationId xmlns:a16="http://schemas.microsoft.com/office/drawing/2014/main" id="{17472336-2FB4-3E4F-81EF-EB5C9C8F0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011" y="1138829"/>
            <a:ext cx="6713989" cy="3773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A4AC99-9C31-BF4D-B9A8-C3B4F00EEC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3053" y="4787308"/>
            <a:ext cx="5272781" cy="2894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FA213E-43B3-9748-A7FA-915E2817A7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6025" y="5087528"/>
            <a:ext cx="3005939" cy="139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094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3309-8984-3B40-AD7C-2ADADFD9C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Web Server vs Web Client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2E0A1-887C-3A4E-9DC6-17B256F9F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937" y="1085608"/>
            <a:ext cx="6070631" cy="5254231"/>
          </a:xfrm>
        </p:spPr>
        <p:txBody>
          <a:bodyPr/>
          <a:lstStyle/>
          <a:p>
            <a:pPr marL="38100" indent="0">
              <a:lnSpc>
                <a:spcPct val="150000"/>
              </a:lnSpc>
              <a:buNone/>
            </a:pPr>
            <a:r>
              <a:rPr lang="en-US" b="1" dirty="0"/>
              <a:t>TCP/IP suite of Protocols</a:t>
            </a:r>
          </a:p>
          <a:p>
            <a:pPr marL="38100" indent="0">
              <a:lnSpc>
                <a:spcPct val="150000"/>
              </a:lnSpc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4" name="Picture 2" descr="https://lh6.googleusercontent.com/66nXdw42j8MKCllMGdEZSariqyPW2Xt7F7rYazPfEYz-qQgVLIsZF5sQwiBtliMhgaUwUUl3TX5ueZaBE6UYNglWsuNcS0OCuh_yL-yqyYsusKGDTxmIE5vzA_WH1P0_5NMbQbfm">
            <a:extLst>
              <a:ext uri="{FF2B5EF4-FFF2-40B4-BE49-F238E27FC236}">
                <a16:creationId xmlns:a16="http://schemas.microsoft.com/office/drawing/2014/main" id="{210F060A-9F1F-5E4C-B0CB-5CAF0FBAFB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41"/>
          <a:stretch/>
        </p:blipFill>
        <p:spPr bwMode="auto">
          <a:xfrm>
            <a:off x="2706624" y="1853632"/>
            <a:ext cx="6389819" cy="4582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961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2. HTTP Fundamentals</a:t>
            </a:r>
            <a:endParaRPr lang="en-US" sz="28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0229640-26BF-B443-8C4A-64BF3435BA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158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HTTP Fundamentals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12910D-BED1-8448-AD50-DBC6B3ECB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394" y="1221563"/>
            <a:ext cx="11121073" cy="55971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601B58-76F9-4444-8AAC-D0DA44FD5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517" y="3652658"/>
            <a:ext cx="3422183" cy="7173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393505-33B7-0747-B184-DF426A5240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5046" y="4756569"/>
            <a:ext cx="1518989" cy="17409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5A2C94-F669-0842-BC90-9BCC5EB075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75046" y="4515269"/>
            <a:ext cx="14859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689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3309-8984-3B40-AD7C-2ADADFD9C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HTTP Fundamentals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2E0A1-887C-3A4E-9DC6-17B256F9F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937" y="1085608"/>
            <a:ext cx="6070631" cy="5254231"/>
          </a:xfrm>
        </p:spPr>
        <p:txBody>
          <a:bodyPr/>
          <a:lstStyle/>
          <a:p>
            <a:pPr marL="38100" indent="0">
              <a:lnSpc>
                <a:spcPct val="150000"/>
              </a:lnSpc>
              <a:buNone/>
            </a:pPr>
            <a:r>
              <a:rPr lang="en-US" b="1" dirty="0"/>
              <a:t>API Endpoints</a:t>
            </a:r>
          </a:p>
          <a:p>
            <a:pPr marL="38100" indent="0">
              <a:lnSpc>
                <a:spcPct val="150000"/>
              </a:lnSpc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A089D7-2A86-A04C-90A2-9D3C258FC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872" y="1854707"/>
            <a:ext cx="7973568" cy="4485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089391"/>
      </p:ext>
    </p:extLst>
  </p:cSld>
  <p:clrMapOvr>
    <a:masterClrMapping/>
  </p:clrMapOvr>
</p:sld>
</file>

<file path=ppt/theme/theme1.xml><?xml version="1.0" encoding="utf-8"?>
<a:theme xmlns:a="http://schemas.openxmlformats.org/drawingml/2006/main" name="Mercut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Mercutio · SlidesCarnival</Template>
  <TotalTime>1683</TotalTime>
  <Words>104</Words>
  <Application>Microsoft Macintosh PowerPoint</Application>
  <PresentationFormat>Widescreen</PresentationFormat>
  <Paragraphs>28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Courier New</vt:lpstr>
      <vt:lpstr>Montserrat</vt:lpstr>
      <vt:lpstr>Open Sans</vt:lpstr>
      <vt:lpstr>Times New Roman</vt:lpstr>
      <vt:lpstr>Wingdings</vt:lpstr>
      <vt:lpstr>Mercutio template</vt:lpstr>
      <vt:lpstr>HTTP &amp; APIs</vt:lpstr>
      <vt:lpstr>AGENDA</vt:lpstr>
      <vt:lpstr>1. Web Server vs Web Client</vt:lpstr>
      <vt:lpstr>1. Web Server vs Web Client</vt:lpstr>
      <vt:lpstr>1. Web Server vs Web Client</vt:lpstr>
      <vt:lpstr>1. Web Server vs Web Client</vt:lpstr>
      <vt:lpstr>2. HTTP Fundamentals</vt:lpstr>
      <vt:lpstr>2. HTTP Fundamentals</vt:lpstr>
      <vt:lpstr>2. HTTP Fundamentals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 Trejo</dc:creator>
  <cp:lastModifiedBy>R Trejo</cp:lastModifiedBy>
  <cp:revision>27</cp:revision>
  <cp:lastPrinted>2019-01-14T05:40:21Z</cp:lastPrinted>
  <dcterms:created xsi:type="dcterms:W3CDTF">2018-11-19T00:37:35Z</dcterms:created>
  <dcterms:modified xsi:type="dcterms:W3CDTF">2019-01-14T17:31:11Z</dcterms:modified>
</cp:coreProperties>
</file>

<file path=docProps/thumbnail.jpeg>
</file>